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8.jpeg" ContentType="image/jpeg"/>
  <Override PartName="/ppt/media/image5.png" ContentType="image/png"/>
  <Override PartName="/ppt/media/image10.png" ContentType="image/png"/>
  <Override PartName="/ppt/media/image6.jpeg" ContentType="image/jpeg"/>
  <Override PartName="/ppt/media/image7.jpeg" ContentType="image/jpeg"/>
  <Override PartName="/ppt/media/image11.png" ContentType="image/png"/>
  <Override PartName="/ppt/media/image9.png" ContentType="image/png"/>
  <Override PartName="/ppt/media/image1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59595b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CE215B3-0673-44BB-AC86-D6CD23EA974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Title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53DE0E-C954-4EF0-96D5-631275800C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95E6C6-CA5B-4124-B0FB-5CB6BBDDEFE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4A0E44-0C34-4F32-A736-DECB57D57D4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B01E12-4D97-4327-A542-6C5D58B9B76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05748C-A8E4-4AD7-92CA-5709D8FC33A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941A3D-EB2F-4C56-8F63-8C68EBD04CF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0AB19F-6EB7-4910-AF74-9F4D40FCC8C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2552F2-8AF3-4D77-A167-DD2EA5CFA69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628264-6918-41E9-8D96-1F320676AC7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5B49D1-7CF4-47E8-BF9F-59B3E8768A5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DE5C28-5A37-484D-9476-953C071980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54040" y="436860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FD352D-F020-4CC8-847A-6635C72F2E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340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CCED2F-0E4D-441E-AFDB-759949A867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0164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4888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55404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0164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4888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024142-B64A-4F5C-8DF3-687325139B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FDA791-25B8-4EA9-9678-F9ECDD32A4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554040" y="219528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BD9461-5786-47C9-96CD-288E8A7D25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7095A8-3681-4C87-AB55-7051E6E533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3C1471-21CB-435B-8775-A7499A7B96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818162-B114-4F87-A18F-AAA8DEFED6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54040" y="366480"/>
            <a:ext cx="11083320" cy="61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7D529E-3805-4959-860F-74E417E8D9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64FAF9-74D7-4DE7-A2BC-91AB3AFA8D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54040" y="219528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8C17D6-8D08-4B0E-BD2C-A213AB48E0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340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964573-2E09-4F18-A54A-2A69A4CA93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4340A4-49D2-47F6-A623-2C7B111116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54040" y="436860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1E4C31-53E4-4BEF-A0CB-4778F6B601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340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8F642C-9FC1-469F-AD77-17C229CA88F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0164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48880" y="219528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55404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0164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48880" y="4368600"/>
            <a:ext cx="356868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5125F8-7195-4D4D-9FA7-E2FB029077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4C5735-904A-403E-82D0-87AC862D66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0BAA60-B880-4459-8473-FFD3B611CA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E718DE-953D-4432-AD55-77BFCD1113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54040" y="366480"/>
            <a:ext cx="11083320" cy="61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BB484A-E22E-40D6-9ADC-68BFF88C62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46A7B6-3FE9-46D5-A1F7-74C0E6C1F4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41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3400" y="436860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CCF8E1-78C6-4491-86E8-C2C72E32C9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5404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3400" y="2195280"/>
            <a:ext cx="540864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54040" y="4368600"/>
            <a:ext cx="110833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609C2C-D0AB-4E56-9462-7FF5991D44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4d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>
            <a:alphaModFix amt="8000"/>
          </a:blip>
          <a:srcRect l="0" t="14708" r="30636" b="6932"/>
          <a:stretch/>
        </p:blipFill>
        <p:spPr>
          <a:xfrm>
            <a:off x="6121440" y="0"/>
            <a:ext cx="6070320" cy="6857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554040" y="237852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300" spc="-1" strike="noStrike">
                <a:solidFill>
                  <a:srgbClr val="ffffff"/>
                </a:solidFill>
                <a:latin typeface="Vitesse Light"/>
                <a:ea typeface="Vitesse Light"/>
              </a:rPr>
              <a:t>Title of Presentation </a:t>
            </a:r>
            <a:br>
              <a:rPr sz="5300"/>
            </a:br>
            <a:r>
              <a:rPr b="0" lang="en-US" sz="5300" spc="-1" strike="noStrike">
                <a:solidFill>
                  <a:srgbClr val="ffffff"/>
                </a:solidFill>
                <a:latin typeface="Vitesse Light"/>
                <a:ea typeface="Vitesse Light"/>
              </a:rPr>
              <a:t>Goes Here</a:t>
            </a:r>
            <a:endParaRPr b="0" lang="en-US" sz="530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4040" y="473760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20000"/>
              </a:lnSpc>
              <a:spcBef>
                <a:spcPts val="530"/>
              </a:spcBef>
              <a:spcAft>
                <a:spcPts val="530"/>
              </a:spcAft>
              <a:buNone/>
              <a:tabLst>
                <a:tab algn="l" pos="0"/>
              </a:tabLst>
            </a:pPr>
            <a:r>
              <a:rPr b="0" lang="en-US" sz="1410" spc="-1" strike="noStrike">
                <a:solidFill>
                  <a:srgbClr val="ffffff"/>
                </a:solidFill>
                <a:latin typeface="Proxima Nova"/>
                <a:ea typeface="Proxima Nova"/>
              </a:rPr>
              <a:t>Subheadline, name or date goes here</a:t>
            </a:r>
            <a:endParaRPr b="0" lang="en-US" sz="141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3" name="Straight Connector 2"/>
          <p:cNvSpPr/>
          <p:nvPr/>
        </p:nvSpPr>
        <p:spPr>
          <a:xfrm>
            <a:off x="643320" y="4519440"/>
            <a:ext cx="803880" cy="360"/>
          </a:xfrm>
          <a:prstGeom prst="line">
            <a:avLst/>
          </a:prstGeom>
          <a:ln w="28575">
            <a:solidFill>
              <a:srgbClr val="c8c37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" name="Picture 6" descr=""/>
          <p:cNvPicPr/>
          <p:nvPr/>
        </p:nvPicPr>
        <p:blipFill>
          <a:blip r:embed="rId3"/>
          <a:stretch/>
        </p:blipFill>
        <p:spPr>
          <a:xfrm>
            <a:off x="8671680" y="5941800"/>
            <a:ext cx="3106080" cy="6944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837720" y="635652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060" spc="-1" strike="noStrike">
                <a:solidFill>
                  <a:srgbClr val="9a9a9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60" spc="-1" strike="noStrike">
                <a:solidFill>
                  <a:srgbClr val="9a9a9b"/>
                </a:solidFill>
                <a:latin typeface="Arial"/>
              </a:rPr>
              <a:t>&lt;date/time&gt;</a:t>
            </a:r>
            <a:endParaRPr b="0" lang="en-US" sz="1060" spc="-1" strike="noStrike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51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60" spc="-1" strike="noStrike">
                <a:solidFill>
                  <a:srgbClr val="9a9a9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35C31A-0196-4990-8AF1-FE5F784BB9E7}" type="slidenum">
              <a:rPr b="0" lang="en-US" sz="1060" spc="-1" strike="noStrike">
                <a:solidFill>
                  <a:srgbClr val="9a9a9b"/>
                </a:solidFill>
                <a:latin typeface="Arial"/>
              </a:rPr>
              <a:t>&lt;number&gt;</a:t>
            </a:fld>
            <a:endParaRPr b="0" lang="en-US" sz="1060" spc="-1" strike="noStrike">
              <a:latin typeface="Times New Roman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59595b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59595b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54040" y="366480"/>
            <a:ext cx="11083320" cy="132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770" spc="-1" strike="noStrike">
                <a:solidFill>
                  <a:srgbClr val="1e4d2b"/>
                </a:solidFill>
                <a:latin typeface="Vitesse Light"/>
                <a:ea typeface="Vitesse Light"/>
              </a:rPr>
              <a:t>Headline Copy Goes Here</a:t>
            </a:r>
            <a:endParaRPr b="0" lang="en-US" sz="477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54040" y="2195280"/>
            <a:ext cx="11083320" cy="416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62960" indent="-462960">
              <a:lnSpc>
                <a:spcPct val="120000"/>
              </a:lnSpc>
              <a:spcBef>
                <a:spcPts val="530"/>
              </a:spcBef>
              <a:spcAft>
                <a:spcPts val="530"/>
              </a:spcAft>
              <a:buClr>
                <a:srgbClr val="59595b"/>
              </a:buClr>
              <a:buFont typeface="Arial"/>
              <a:buChar char="•"/>
            </a:pPr>
            <a:r>
              <a:rPr b="0" lang="en-US" sz="1590" spc="-1" strike="noStrike">
                <a:solidFill>
                  <a:srgbClr val="59595b"/>
                </a:solidFill>
                <a:latin typeface="Proxima Nova"/>
                <a:ea typeface="Proxima Nova"/>
              </a:rPr>
              <a:t>Click to edit Master text styles</a:t>
            </a:r>
            <a:endParaRPr b="0" lang="en-US" sz="1590" spc="-1" strike="noStrike">
              <a:solidFill>
                <a:srgbClr val="59595b"/>
              </a:solidFill>
              <a:latin typeface="Proxima Nova"/>
            </a:endParaRPr>
          </a:p>
          <a:p>
            <a:pPr lvl="1" marL="1003320" indent="-385920">
              <a:lnSpc>
                <a:spcPct val="120000"/>
              </a:lnSpc>
              <a:spcAft>
                <a:spcPts val="530"/>
              </a:spcAft>
              <a:buClr>
                <a:srgbClr val="59595b"/>
              </a:buClr>
              <a:buFont typeface="Arial"/>
              <a:buChar char="–"/>
            </a:pPr>
            <a:r>
              <a:rPr b="0" lang="en-US" sz="1410" spc="-1" strike="noStrike">
                <a:solidFill>
                  <a:srgbClr val="59595b"/>
                </a:solidFill>
                <a:latin typeface="Proxima Nova"/>
                <a:ea typeface="Proxima Nova"/>
              </a:rPr>
              <a:t>Second level</a:t>
            </a:r>
            <a:endParaRPr b="0" lang="en-US" sz="1410" spc="-1" strike="noStrike">
              <a:solidFill>
                <a:srgbClr val="59595b"/>
              </a:solidFill>
              <a:latin typeface="Proxima Nova"/>
            </a:endParaRPr>
          </a:p>
          <a:p>
            <a:pPr lvl="2" marL="1543320" indent="-308520">
              <a:lnSpc>
                <a:spcPct val="120000"/>
              </a:lnSpc>
              <a:spcAft>
                <a:spcPts val="530"/>
              </a:spcAft>
              <a:buClr>
                <a:srgbClr val="59595b"/>
              </a:buClr>
              <a:buFont typeface="Arial"/>
              <a:buChar char="•"/>
            </a:pPr>
            <a:r>
              <a:rPr b="0" lang="en-US" sz="1410" spc="-1" strike="noStrike">
                <a:solidFill>
                  <a:srgbClr val="59595b"/>
                </a:solidFill>
                <a:latin typeface="Proxima Nova"/>
                <a:ea typeface="Proxima Nova"/>
              </a:rPr>
              <a:t>Third level</a:t>
            </a:r>
            <a:endParaRPr b="0" lang="en-US" sz="1410" spc="-1" strike="noStrike">
              <a:solidFill>
                <a:srgbClr val="59595b"/>
              </a:solidFill>
              <a:latin typeface="Proxima Nova"/>
            </a:endParaRPr>
          </a:p>
          <a:p>
            <a:pPr lvl="3" marL="2160720" indent="-308520">
              <a:lnSpc>
                <a:spcPct val="120000"/>
              </a:lnSpc>
              <a:spcAft>
                <a:spcPts val="530"/>
              </a:spcAft>
              <a:buClr>
                <a:srgbClr val="59595b"/>
              </a:buClr>
              <a:buFont typeface="Arial"/>
              <a:buChar char="–"/>
            </a:pPr>
            <a:r>
              <a:rPr b="0" lang="en-US" sz="1410" spc="-1" strike="noStrike">
                <a:solidFill>
                  <a:srgbClr val="59595b"/>
                </a:solidFill>
                <a:latin typeface="Proxima Nova"/>
                <a:ea typeface="Proxima Nova"/>
              </a:rPr>
              <a:t>Fourth level</a:t>
            </a:r>
            <a:endParaRPr b="0" lang="en-US" sz="1410" spc="-1" strike="noStrike">
              <a:solidFill>
                <a:srgbClr val="c39e12"/>
              </a:solidFill>
              <a:latin typeface="Franklin Gothic Book"/>
            </a:endParaRPr>
          </a:p>
          <a:p>
            <a:pPr lvl="4" marL="2778120" indent="-308520">
              <a:lnSpc>
                <a:spcPct val="100000"/>
              </a:lnSpc>
              <a:spcBef>
                <a:spcPts val="289"/>
              </a:spcBef>
              <a:buClr>
                <a:srgbClr val="59595b"/>
              </a:buClr>
              <a:buFont typeface="Arial"/>
              <a:buChar char="»"/>
            </a:pPr>
            <a:r>
              <a:rPr b="0" lang="en-US" sz="1450" spc="-1" strike="noStrike">
                <a:solidFill>
                  <a:srgbClr val="59595b"/>
                </a:solidFill>
                <a:latin typeface="Franklin Gothic Book"/>
                <a:ea typeface="Franklin Gothic Book"/>
              </a:rPr>
              <a:t>Fifth level</a:t>
            </a:r>
            <a:endParaRPr b="0" lang="en-US" sz="1450" spc="-1" strike="noStrike">
              <a:solidFill>
                <a:srgbClr val="c39e12"/>
              </a:solidFill>
              <a:latin typeface="Franklin Gothic Book"/>
            </a:endParaRPr>
          </a:p>
        </p:txBody>
      </p:sp>
      <p:grpSp>
        <p:nvGrpSpPr>
          <p:cNvPr id="47" name="Group 3"/>
          <p:cNvGrpSpPr/>
          <p:nvPr/>
        </p:nvGrpSpPr>
        <p:grpSpPr>
          <a:xfrm>
            <a:off x="0" y="6504840"/>
            <a:ext cx="12191760" cy="352800"/>
            <a:chOff x="0" y="6504840"/>
            <a:chExt cx="12191760" cy="352800"/>
          </a:xfrm>
        </p:grpSpPr>
        <p:sp>
          <p:nvSpPr>
            <p:cNvPr id="48" name="Rectangle 1"/>
            <p:cNvSpPr/>
            <p:nvPr/>
          </p:nvSpPr>
          <p:spPr>
            <a:xfrm>
              <a:off x="0" y="6504840"/>
              <a:ext cx="12191760" cy="35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49" name="Picture 4" descr=""/>
            <p:cNvPicPr/>
            <p:nvPr/>
          </p:nvPicPr>
          <p:blipFill>
            <a:blip r:embed="rId2"/>
            <a:stretch/>
          </p:blipFill>
          <p:spPr>
            <a:xfrm>
              <a:off x="134280" y="6504840"/>
              <a:ext cx="1577880" cy="352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" name="Rectangle 6"/>
            <p:cNvSpPr/>
            <p:nvPr/>
          </p:nvSpPr>
          <p:spPr>
            <a:xfrm>
              <a:off x="0" y="6504840"/>
              <a:ext cx="12191760" cy="35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1" name="Picture 7" descr=""/>
            <p:cNvPicPr/>
            <p:nvPr/>
          </p:nvPicPr>
          <p:blipFill>
            <a:blip r:embed="rId3"/>
            <a:stretch/>
          </p:blipFill>
          <p:spPr>
            <a:xfrm>
              <a:off x="134280" y="6504840"/>
              <a:ext cx="1577880" cy="352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2" name="PlaceHolder 3"/>
          <p:cNvSpPr>
            <a:spLocks noGrp="1"/>
          </p:cNvSpPr>
          <p:nvPr>
            <p:ph type="dt" idx="4"/>
          </p:nvPr>
        </p:nvSpPr>
        <p:spPr>
          <a:xfrm>
            <a:off x="1712520" y="648612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060" spc="-1" strike="noStrike">
                <a:solidFill>
                  <a:srgbClr val="9a9a9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60" spc="-1" strike="noStrike">
                <a:solidFill>
                  <a:srgbClr val="9a9a9b"/>
                </a:solidFill>
                <a:latin typeface="Arial"/>
              </a:rPr>
              <a:t>&lt;date/time&gt;</a:t>
            </a:r>
            <a:endParaRPr b="0" lang="en-US" sz="1060" spc="-1" strike="noStrike"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5"/>
          </p:nvPr>
        </p:nvSpPr>
        <p:spPr>
          <a:xfrm>
            <a:off x="4038480" y="6492240"/>
            <a:ext cx="41151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6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60" spc="-1" strike="noStrike">
                <a:solidFill>
                  <a:srgbClr val="9a9a9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CA0839-138E-4887-8BA0-2850E4ACAC5F}" type="slidenum">
              <a:rPr b="0" lang="en-US" sz="1060" spc="-1" strike="noStrike">
                <a:solidFill>
                  <a:srgbClr val="9a9a9b"/>
                </a:solidFill>
                <a:latin typeface="Arial"/>
              </a:rPr>
              <a:t>&lt;number&gt;</a:t>
            </a:fld>
            <a:endParaRPr b="0" lang="en-US" sz="106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554040" y="4737600"/>
            <a:ext cx="11083320" cy="4070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20000"/>
              </a:lnSpc>
              <a:spcBef>
                <a:spcPts val="530"/>
              </a:spcBef>
              <a:spcAft>
                <a:spcPts val="53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  <a:ea typeface="Proxima Nova"/>
              </a:rPr>
              <a:t>Presenter: Abdul Matin</a:t>
            </a:r>
            <a:endParaRPr b="0" lang="en-US" sz="1400" spc="-1" strike="noStrike">
              <a:solidFill>
                <a:srgbClr val="59595b"/>
              </a:solidFill>
              <a:latin typeface="Proxima Nova"/>
            </a:endParaRPr>
          </a:p>
        </p:txBody>
      </p:sp>
      <p:sp>
        <p:nvSpPr>
          <p:cNvPr id="98" name="TextBox 5"/>
          <p:cNvSpPr/>
          <p:nvPr/>
        </p:nvSpPr>
        <p:spPr>
          <a:xfrm>
            <a:off x="9228600" y="5926680"/>
            <a:ext cx="27277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ffffff"/>
                </a:solidFill>
                <a:latin typeface="Georgia Pro"/>
                <a:ea typeface="Calibri"/>
              </a:rPr>
              <a:t>Department of Computer Science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60" spc="-1" strike="noStrike">
                <a:solidFill>
                  <a:srgbClr val="163a2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78C4C9-A0AF-43EA-A6F3-5F2EE8E7220B}" type="slidenum">
              <a:rPr b="0" lang="en-US" sz="1060" spc="-1" strike="noStrike">
                <a:solidFill>
                  <a:srgbClr val="163a20"/>
                </a:solidFill>
                <a:latin typeface="Arial"/>
              </a:rPr>
              <a:t>&lt;number&gt;</a:t>
            </a:fld>
            <a:endParaRPr b="0" lang="en-US" sz="1060" spc="-1" strike="noStrike">
              <a:latin typeface="Times New Roman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590760" y="1715760"/>
            <a:ext cx="11246760" cy="14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Title: "Harnessing Geospatial AI for Wildfire Prediction: A Deep Learning Approach to Mitigate Disaster Risks"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1" name="Subtitle 2"/>
          <p:cNvSpPr/>
          <p:nvPr/>
        </p:nvSpPr>
        <p:spPr>
          <a:xfrm>
            <a:off x="442440" y="309240"/>
            <a:ext cx="10758960" cy="1617480"/>
          </a:xfrm>
          <a:prstGeom prst="rect">
            <a:avLst/>
          </a:prstGeom>
          <a:noFill/>
          <a:ln w="0"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Selected Theme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1bb6e"/>
                </a:solidFill>
                <a:latin typeface="Arial"/>
              </a:rPr>
              <a:t>Sustainable AI:</a:t>
            </a:r>
            <a:r>
              <a:rPr b="0" lang="en-US" sz="2400" spc="-1" strike="noStrike">
                <a:solidFill>
                  <a:srgbClr val="51bb6e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Innovate around climate change mitigation, energy efficiency, and sustainability through AI.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02" name="TextBox 3"/>
          <p:cNvSpPr/>
          <p:nvPr/>
        </p:nvSpPr>
        <p:spPr>
          <a:xfrm>
            <a:off x="859320" y="3617640"/>
            <a:ext cx="10451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b0f0"/>
                </a:solidFill>
                <a:latin typeface="Arial"/>
              </a:rPr>
              <a:t>Team 95: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 Rupasree Dey, Andrei Bachinin, Abdul Matin, Tanjim Faruk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CB469BC-90F4-4655-BB3C-8F531C0CE3B9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d84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Num" idx="19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0FE993-3E39-4BB1-A139-4AE897176E7A}" type="slidenum">
              <a:rPr b="0" lang="en-US" sz="105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61" name="Rectangle 7"/>
          <p:cNvSpPr/>
          <p:nvPr/>
        </p:nvSpPr>
        <p:spPr>
          <a:xfrm>
            <a:off x="-3960" y="240732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62" name="Conclusions"/>
          <p:cNvSpPr/>
          <p:nvPr/>
        </p:nvSpPr>
        <p:spPr>
          <a:xfrm>
            <a:off x="2436840" y="1256760"/>
            <a:ext cx="769860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9600" spc="-1" strike="noStrike">
                <a:solidFill>
                  <a:srgbClr val="1e4d2b"/>
                </a:solidFill>
                <a:latin typeface="Georgia Pro"/>
              </a:rPr>
              <a:t>Thank You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A39D575-2307-4F8C-8F59-1DB133A00A07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57640" y="113400"/>
            <a:ext cx="11095920" cy="79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1e4d2b"/>
                </a:solidFill>
                <a:latin typeface="Arial"/>
                <a:ea typeface="Vitesse Light"/>
              </a:rPr>
              <a:t>Statistics of Wildfire in USA</a:t>
            </a:r>
            <a:endParaRPr b="0" lang="en-US" sz="40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11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449C38-EE3F-4973-BB23-9BA9138734A5}" type="slidenum">
              <a:rPr b="0" lang="en-US" sz="1050" spc="-1" strike="noStrike">
                <a:solidFill>
                  <a:srgbClr val="ffffff"/>
                </a:solidFill>
                <a:latin typeface="Arial"/>
              </a:rPr>
              <a:t>1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05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55120" y="949320"/>
            <a:ext cx="9492120" cy="4923360"/>
          </a:xfrm>
          <a:prstGeom prst="rect">
            <a:avLst/>
          </a:prstGeom>
          <a:ln w="0">
            <a:noFill/>
          </a:ln>
        </p:spPr>
      </p:pic>
      <p:sp>
        <p:nvSpPr>
          <p:cNvPr id="107" name="TextBox 10"/>
          <p:cNvSpPr/>
          <p:nvPr/>
        </p:nvSpPr>
        <p:spPr>
          <a:xfrm>
            <a:off x="896760" y="5976720"/>
            <a:ext cx="79999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9595b"/>
                </a:solidFill>
                <a:latin typeface="Arial"/>
              </a:rPr>
              <a:t>Source: https://www.nifc.gov/fire-information/statistics/wildfires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FAEC1B9-B03D-421B-91BD-B9B5DB159FA8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Num" idx="12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3E7DDA-334D-4A34-BE9D-73C0A717D283}" type="slidenum">
              <a:rPr b="0" lang="en-US" sz="1050" spc="-1" strike="noStrike">
                <a:solidFill>
                  <a:srgbClr val="ffffff"/>
                </a:solidFill>
                <a:latin typeface="Arial"/>
              </a:rPr>
              <a:t>1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09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110" name="Picture 2" descr="Infographic: How Much Damage Do Wildfires Cause? | Statista"/>
          <p:cNvPicPr/>
          <p:nvPr/>
        </p:nvPicPr>
        <p:blipFill>
          <a:blip r:embed="rId1"/>
          <a:stretch/>
        </p:blipFill>
        <p:spPr>
          <a:xfrm>
            <a:off x="229320" y="669240"/>
            <a:ext cx="5672880" cy="564912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6" descr="Infographic: L.A. Wildfires Among the Costliest in Recent History | Statista"/>
          <p:cNvPicPr/>
          <p:nvPr/>
        </p:nvPicPr>
        <p:blipFill>
          <a:blip r:embed="rId2"/>
          <a:stretch/>
        </p:blipFill>
        <p:spPr>
          <a:xfrm>
            <a:off x="6260040" y="663480"/>
            <a:ext cx="5725800" cy="5654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BF6F6AB-E0DE-4FEA-B6E1-DD8F98B44198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73760" y="43560"/>
            <a:ext cx="11436120" cy="76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1e4d2b"/>
                </a:solidFill>
                <a:latin typeface="Arial"/>
                <a:ea typeface="Vitesse Light"/>
              </a:rPr>
              <a:t>Prithvi WxC | Geospatial Foundational AI Model</a:t>
            </a:r>
            <a:endParaRPr b="0" lang="en-US" sz="3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13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F52F6F-EC84-4185-AC23-94A908BA788F}" type="slidenum">
              <a:rPr b="0" lang="en-US" sz="900" spc="-1" strike="noStrike">
                <a:solidFill>
                  <a:srgbClr val="ffffff"/>
                </a:solidFill>
                <a:latin typeface="Arial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14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15" name="TextBox 2"/>
          <p:cNvSpPr/>
          <p:nvPr/>
        </p:nvSpPr>
        <p:spPr>
          <a:xfrm>
            <a:off x="471240" y="1912680"/>
            <a:ext cx="543636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  <a:ea typeface="Source Sans Pro"/>
              </a:rPr>
              <a:t>Prithvi WxC is a 2.3 billion parameter model 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  <a:ea typeface="Source Sans Pro"/>
              </a:rPr>
              <a:t>Trained on 160 different variables from MERRA-2 data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  <a:ea typeface="Source Sans Pro"/>
              </a:rPr>
              <a:t>Highly accurate atmospheric data prediction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6" name="TextBox 6"/>
          <p:cNvSpPr/>
          <p:nvPr/>
        </p:nvSpPr>
        <p:spPr>
          <a:xfrm>
            <a:off x="7053480" y="1712520"/>
            <a:ext cx="4361400" cy="396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59595b"/>
                </a:solidFill>
                <a:latin typeface="Arial"/>
              </a:rPr>
              <a:t>Zero shop on Hurricane Ida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7" name="Picture 9" descr=""/>
          <p:cNvPicPr/>
          <p:nvPr/>
        </p:nvPicPr>
        <p:blipFill>
          <a:blip r:embed="rId1"/>
          <a:stretch/>
        </p:blipFill>
        <p:spPr>
          <a:xfrm>
            <a:off x="6017040" y="2274120"/>
            <a:ext cx="5898960" cy="3998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64B3215-E0AD-4D58-98E7-3927A92741E9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Num" idx="14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0D47D4-C265-4104-A2CD-757C10AF4B3E}" type="slidenum">
              <a:rPr b="0" lang="en-US" sz="1050" spc="-1" strike="noStrike">
                <a:solidFill>
                  <a:srgbClr val="ffffff"/>
                </a:solidFill>
                <a:latin typeface="Arial"/>
              </a:rPr>
              <a:t>1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19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20" name="TextBox 10"/>
          <p:cNvSpPr/>
          <p:nvPr/>
        </p:nvSpPr>
        <p:spPr>
          <a:xfrm>
            <a:off x="229320" y="6171480"/>
            <a:ext cx="101030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59595b"/>
                </a:solidFill>
                <a:latin typeface="Arial"/>
                <a:ea typeface="Arial"/>
              </a:rPr>
              <a:t>Source: https://engineering.berkeley.edu/news/2024/09/new-model-sheds-light-on-how-wildfires-spread-through-communities/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234720" y="649800"/>
            <a:ext cx="5862240" cy="5321880"/>
          </a:xfrm>
          <a:prstGeom prst="rect">
            <a:avLst/>
          </a:prstGeom>
          <a:ln w="0">
            <a:noFill/>
          </a:ln>
        </p:spPr>
      </p:pic>
      <p:sp>
        <p:nvSpPr>
          <p:cNvPr id="122" name="TextBox 6"/>
          <p:cNvSpPr/>
          <p:nvPr/>
        </p:nvSpPr>
        <p:spPr>
          <a:xfrm>
            <a:off x="507960" y="261720"/>
            <a:ext cx="80046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59595b"/>
                </a:solidFill>
                <a:latin typeface="Arial"/>
              </a:rPr>
              <a:t>News on September 16, 2024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TextBox 15"/>
          <p:cNvSpPr/>
          <p:nvPr/>
        </p:nvSpPr>
        <p:spPr>
          <a:xfrm>
            <a:off x="7204320" y="1716480"/>
            <a:ext cx="443628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59595b"/>
                </a:solidFill>
                <a:latin typeface="Arial"/>
              </a:rPr>
              <a:t>It indicates the necessity of a sustainable wildfire prediction 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2EB17C1-F6DF-4823-A30C-1655A4FAF71C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73760" y="43560"/>
            <a:ext cx="11436120" cy="76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1e4d2b"/>
                </a:solidFill>
                <a:latin typeface="Arial"/>
                <a:ea typeface="Vitesse Light"/>
              </a:rPr>
              <a:t>FireNet | Our proposed Model Architecture</a:t>
            </a:r>
            <a:endParaRPr b="0" lang="en-US" sz="3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5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D277E9-FFAE-466C-86B4-F1382365A5C4}" type="slidenum">
              <a:rPr b="0" lang="en-US" sz="9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26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27" name="Arrow: Right 41"/>
          <p:cNvSpPr/>
          <p:nvPr/>
        </p:nvSpPr>
        <p:spPr>
          <a:xfrm>
            <a:off x="7181280" y="4133520"/>
            <a:ext cx="664200" cy="35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5f341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49"/>
          <p:cNvGrpSpPr/>
          <p:nvPr/>
        </p:nvGrpSpPr>
        <p:grpSpPr>
          <a:xfrm>
            <a:off x="824760" y="1586520"/>
            <a:ext cx="7732800" cy="1033200"/>
            <a:chOff x="824760" y="1586520"/>
            <a:chExt cx="7732800" cy="1033200"/>
          </a:xfrm>
        </p:grpSpPr>
        <p:sp>
          <p:nvSpPr>
            <p:cNvPr id="129" name="Rectangle 35"/>
            <p:cNvSpPr/>
            <p:nvPr/>
          </p:nvSpPr>
          <p:spPr>
            <a:xfrm>
              <a:off x="2869560" y="1586520"/>
              <a:ext cx="2307600" cy="1033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ffffff"/>
                  </a:solidFill>
                  <a:latin typeface="Arial"/>
                </a:rPr>
                <a:t>Foundational Geospatial AI model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0" name="TextBox 5"/>
            <p:cNvSpPr/>
            <p:nvPr/>
          </p:nvSpPr>
          <p:spPr>
            <a:xfrm>
              <a:off x="824760" y="1924200"/>
              <a:ext cx="13039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59595b"/>
                  </a:solidFill>
                  <a:latin typeface="Arial"/>
                  <a:ea typeface="Arial"/>
                </a:rPr>
                <a:t>MERRA-2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1" name="Arrow: Right 39"/>
            <p:cNvSpPr/>
            <p:nvPr/>
          </p:nvSpPr>
          <p:spPr>
            <a:xfrm>
              <a:off x="2091600" y="1958040"/>
              <a:ext cx="644400" cy="3891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782c"/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TextBox 14"/>
            <p:cNvSpPr/>
            <p:nvPr/>
          </p:nvSpPr>
          <p:spPr>
            <a:xfrm>
              <a:off x="6072480" y="1773720"/>
              <a:ext cx="2485080" cy="700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59595b"/>
                  </a:solidFill>
                  <a:latin typeface="Arial"/>
                </a:rPr>
                <a:t>Encoded Latent Features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3" name="Arrow: Right 44"/>
            <p:cNvSpPr/>
            <p:nvPr/>
          </p:nvSpPr>
          <p:spPr>
            <a:xfrm>
              <a:off x="5408640" y="1911600"/>
              <a:ext cx="617400" cy="4726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782c"/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4" name="Group 51"/>
          <p:cNvGrpSpPr/>
          <p:nvPr/>
        </p:nvGrpSpPr>
        <p:grpSpPr>
          <a:xfrm>
            <a:off x="3754440" y="2534760"/>
            <a:ext cx="3565080" cy="1629000"/>
            <a:chOff x="3754440" y="2534760"/>
            <a:chExt cx="3565080" cy="1629000"/>
          </a:xfrm>
        </p:grpSpPr>
        <p:sp>
          <p:nvSpPr>
            <p:cNvPr id="135" name="Arrow: Bent 34"/>
            <p:cNvSpPr/>
            <p:nvPr/>
          </p:nvSpPr>
          <p:spPr>
            <a:xfrm rot="10800000">
              <a:off x="3804840" y="2534400"/>
              <a:ext cx="3514680" cy="51588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Arrow: Bent-Up 46"/>
            <p:cNvSpPr/>
            <p:nvPr/>
          </p:nvSpPr>
          <p:spPr>
            <a:xfrm rot="5400000">
              <a:off x="3443400" y="3151080"/>
              <a:ext cx="1374840" cy="65052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Rectangle 47"/>
            <p:cNvSpPr/>
            <p:nvPr/>
          </p:nvSpPr>
          <p:spPr>
            <a:xfrm>
              <a:off x="3754440" y="2683080"/>
              <a:ext cx="268200" cy="154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8" name="Group 50"/>
          <p:cNvGrpSpPr/>
          <p:nvPr/>
        </p:nvGrpSpPr>
        <p:grpSpPr>
          <a:xfrm>
            <a:off x="869400" y="3845520"/>
            <a:ext cx="9865080" cy="1853640"/>
            <a:chOff x="869400" y="3845520"/>
            <a:chExt cx="9865080" cy="1853640"/>
          </a:xfrm>
        </p:grpSpPr>
        <p:sp>
          <p:nvSpPr>
            <p:cNvPr id="139" name="Rectangle 36"/>
            <p:cNvSpPr/>
            <p:nvPr/>
          </p:nvSpPr>
          <p:spPr>
            <a:xfrm>
              <a:off x="4622400" y="3845520"/>
              <a:ext cx="2467440" cy="93816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ffffff"/>
                  </a:solidFill>
                  <a:latin typeface="Arial"/>
                </a:rPr>
                <a:t>ResNet-UNet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0" name="TextBox 6"/>
            <p:cNvSpPr/>
            <p:nvPr/>
          </p:nvSpPr>
          <p:spPr>
            <a:xfrm>
              <a:off x="869400" y="4135680"/>
              <a:ext cx="251208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202124"/>
                  </a:solidFill>
                  <a:latin typeface="Arial"/>
                </a:rPr>
                <a:t>Next Day Wildfire Spread Data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1" name="Arrow: Right 40"/>
            <p:cNvSpPr/>
            <p:nvPr/>
          </p:nvSpPr>
          <p:spPr>
            <a:xfrm>
              <a:off x="3611880" y="4302720"/>
              <a:ext cx="824760" cy="3808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TextBox 13"/>
            <p:cNvSpPr/>
            <p:nvPr/>
          </p:nvSpPr>
          <p:spPr>
            <a:xfrm>
              <a:off x="7890480" y="3939120"/>
              <a:ext cx="155088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59595b"/>
                  </a:solidFill>
                  <a:latin typeface="Arial"/>
                </a:rPr>
                <a:t>Next Day Fire Mask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3" name="TextBox 18"/>
            <p:cNvSpPr/>
            <p:nvPr/>
          </p:nvSpPr>
          <p:spPr>
            <a:xfrm>
              <a:off x="8896320" y="4998240"/>
              <a:ext cx="183816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Highlight Risky Zone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4" name="Arrow: Bent 48"/>
            <p:cNvSpPr/>
            <p:nvPr/>
          </p:nvSpPr>
          <p:spPr>
            <a:xfrm rot="5400000">
              <a:off x="9193320" y="4376880"/>
              <a:ext cx="724320" cy="5238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5f341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29FDA0E-B962-4379-900C-DC71CA6B82A4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73760" y="43560"/>
            <a:ext cx="11436120" cy="76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1e4d2b"/>
                </a:solidFill>
                <a:latin typeface="Arial"/>
                <a:ea typeface="Vitesse Light"/>
              </a:rPr>
              <a:t>Dataset and Experiments</a:t>
            </a:r>
            <a:endParaRPr b="0" lang="en-US" sz="3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16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2D8CB9-3472-4FAB-9AD0-B4E0CA2F36F3}" type="slidenum">
              <a:rPr b="0" lang="en-US" sz="9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7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8" name="TextBox 2"/>
          <p:cNvSpPr/>
          <p:nvPr/>
        </p:nvSpPr>
        <p:spPr>
          <a:xfrm>
            <a:off x="471240" y="1068120"/>
            <a:ext cx="1023876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b"/>
                </a:solidFill>
                <a:latin typeface="Arial"/>
              </a:rPr>
              <a:t>Merra-2 for the Prithvi WxC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9595b"/>
                </a:solidFill>
                <a:latin typeface="Arial"/>
              </a:rPr>
              <a:t>Next day fire for ResNet-UNet Model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59595b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59595b"/>
                </a:solidFill>
                <a:latin typeface="Arial"/>
              </a:rPr>
              <a:t>Input features: ['elevation', 'th', 'sph', 'pr', 'NDVI']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59595b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59595b"/>
                </a:solidFill>
                <a:latin typeface="Arial"/>
              </a:rPr>
              <a:t>Timeline: 2012-2020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49" name="TextBox 3"/>
          <p:cNvSpPr/>
          <p:nvPr/>
        </p:nvSpPr>
        <p:spPr>
          <a:xfrm>
            <a:off x="583560" y="3430800"/>
            <a:ext cx="10238760" cy="30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Experiments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59595b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Training is going on for Model-2 without Prithvi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Train Samples : 31760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Time: 4-5 hours per epoch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5959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Inference tested for Prithvi WxC with 28G pre-trained model weights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Future Work:</a:t>
            </a:r>
            <a:r>
              <a:rPr b="0" lang="en-US" sz="2400" spc="-1" strike="noStrike">
                <a:solidFill>
                  <a:srgbClr val="59595b"/>
                </a:solidFill>
                <a:latin typeface="Arial"/>
              </a:rPr>
              <a:t> Merging the latent features from Prithvi WxC with Next Day fire data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D69CBEC-00C5-4B22-BB1B-AEADD0285AC3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73760" y="43560"/>
            <a:ext cx="11436120" cy="76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1e4d2b"/>
                </a:solidFill>
                <a:latin typeface="Arial"/>
                <a:ea typeface="Vitesse Light"/>
              </a:rPr>
              <a:t>Dataset and Experiments | 10 epochs</a:t>
            </a:r>
            <a:endParaRPr b="0" lang="en-US" sz="3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Num" idx="17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32D0BC-7DBD-406F-BE4A-D9480AB18681}" type="slidenum">
              <a:rPr b="0" lang="en-US" sz="9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52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348480" y="1485720"/>
            <a:ext cx="5711040" cy="42559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6" descr=""/>
          <p:cNvPicPr/>
          <p:nvPr/>
        </p:nvPicPr>
        <p:blipFill>
          <a:blip r:embed="rId2"/>
          <a:stretch/>
        </p:blipFill>
        <p:spPr>
          <a:xfrm>
            <a:off x="6192360" y="1483560"/>
            <a:ext cx="5452200" cy="4090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745D557-9B00-4421-9796-69C2A88DCE15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73760" y="43560"/>
            <a:ext cx="11436120" cy="768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1e4d2b"/>
                </a:solidFill>
                <a:latin typeface="Arial"/>
                <a:ea typeface="Vitesse Light"/>
              </a:rPr>
              <a:t>Fire Zone Highlights | 10 epochs</a:t>
            </a:r>
            <a:endParaRPr b="0" lang="en-US" sz="3800" spc="-1" strike="noStrike">
              <a:solidFill>
                <a:srgbClr val="59595b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 idx="18"/>
          </p:nvPr>
        </p:nvSpPr>
        <p:spPr>
          <a:xfrm>
            <a:off x="8893800" y="6479640"/>
            <a:ext cx="2743560" cy="36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C11561-76B0-4220-92E9-661D94D07EA0}" type="slidenum">
              <a:rPr b="0" lang="en-US" sz="9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57" name="Rectangle 7"/>
          <p:cNvSpPr/>
          <p:nvPr/>
        </p:nvSpPr>
        <p:spPr>
          <a:xfrm>
            <a:off x="-3960" y="1080"/>
            <a:ext cx="229320" cy="95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2782080" y="1520280"/>
            <a:ext cx="4878360" cy="4919040"/>
          </a:xfrm>
          <a:prstGeom prst="rect">
            <a:avLst/>
          </a:prstGeom>
          <a:ln w="0">
            <a:noFill/>
          </a:ln>
        </p:spPr>
      </p:pic>
      <p:sp>
        <p:nvSpPr>
          <p:cNvPr id="159" name="TextBox 3"/>
          <p:cNvSpPr/>
          <p:nvPr/>
        </p:nvSpPr>
        <p:spPr>
          <a:xfrm>
            <a:off x="5151600" y="1006200"/>
            <a:ext cx="2908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9595b"/>
                </a:solidFill>
                <a:latin typeface="Arial"/>
              </a:rPr>
              <a:t>Fire Spread Risk Zone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DFC16F23-589F-4B4E-B0BE-45E9F3E71806}" type="datetime1">
              <a:rPr lang="en-US"/>
              <a:t>02/24/2025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2089</TotalTime>
  <Application>LibreOffice/7.3.7.2$Linux_X86_64 LibreOffice_project/30$Build-2</Application>
  <AppVersion>15.0000</AppVersion>
  <Words>334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2023-11-06T00:38:34Z</dcterms:created>
  <dc:creator/>
  <dc:description/>
  <dc:language>en-US</dc:language>
  <cp:lastModifiedBy/>
  <cp:lastPrinted>2024-01-12T05:10:33Z</cp:lastPrinted>
  <dcterms:modified xsi:type="dcterms:W3CDTF">2025-02-24T01:12:19Z</dcterms:modified>
  <cp:revision>871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10</vt:i4>
  </property>
</Properties>
</file>